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30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5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37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1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36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25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81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86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62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19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4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04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42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90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22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21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5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0CDC3B-C8BF-447E-AE97-1AC0A41E5BF1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6B1CE5-A053-4CB3-8AD0-8D7B40FEF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8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ГТО-готов к труду и обороне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28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PIFLyahL2OEIDB-pVIkc7Yf4HgC6nuO6If-kPcfLGjGm-14K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4607" y="1921444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1839" y="121031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Готов к труду и обороне (ГТО) — разрабатываемая программная и нормативная основа физического воспитания населения России. Регулируется «Положением о Всероссийском физкультурно-спортивном комплексе „Готов к труду и обороне“ (ГТО)». Координацию деятельности осуществляет Министерство спорта. Введен с 2014 года, восстанавливая отменённую в 1991 году программу «Готов к труду и обороне СССР».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9490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645" y="226927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24 марта 2014 года президент России подписал указ, которым постановил до 15 июня 2014 утвердить «Положение о Всероссийском физкультурно-спортивном комплексе „Готов к труду и обороне“ (ГТО)»</a:t>
            </a:r>
            <a:endParaRPr lang="ru-RU" sz="2400" dirty="0"/>
          </a:p>
        </p:txBody>
      </p:sp>
      <p:pic>
        <p:nvPicPr>
          <p:cNvPr id="2050" name="Picture 2" descr="http://www.stadium.ru/Content/NewsImages/MainImages/Big/e05a0ec7-9e36-4444-a9e8-5a02984a8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1969" y="2057674"/>
            <a:ext cx="40481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33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10439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Знак ГТО</a:t>
            </a:r>
          </a:p>
          <a:p>
            <a:r>
              <a:rPr lang="ru-RU" sz="2400" dirty="0" smtClean="0"/>
              <a:t>Бронзовый, серебряный и золотой знаки отличия ГТО соответствуют трём видам сложности. Золотой знак может получить выполнивший нормативы, соответствующие серебряному знаку отличия, и имеющий спортивные звания и разряды не ниже второго юношеского.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168" y="2220960"/>
            <a:ext cx="4019550" cy="397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8362" y="2330142"/>
            <a:ext cx="4019550" cy="3971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6655" y="2330142"/>
            <a:ext cx="40195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64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970" y="614149"/>
            <a:ext cx="74380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Испытания:</a:t>
            </a:r>
          </a:p>
          <a:p>
            <a:r>
              <a:rPr lang="ru-RU" dirty="0" smtClean="0"/>
              <a:t>Челночный бег 3×10 м</a:t>
            </a:r>
          </a:p>
          <a:p>
            <a:r>
              <a:rPr lang="ru-RU" dirty="0" smtClean="0"/>
              <a:t>Бег 30, 60, 100 м</a:t>
            </a:r>
          </a:p>
          <a:p>
            <a:r>
              <a:rPr lang="ru-RU" dirty="0" smtClean="0"/>
              <a:t>Бег 1000; 1500; 2000; 2500; 3000 м</a:t>
            </a:r>
          </a:p>
          <a:p>
            <a:r>
              <a:rPr lang="ru-RU" dirty="0" smtClean="0"/>
              <a:t>Прыжок в длину с места, тройной прыжок в длину с места и прыжок в длину с разбега</a:t>
            </a:r>
          </a:p>
          <a:p>
            <a:r>
              <a:rPr lang="ru-RU" dirty="0" smtClean="0"/>
              <a:t>Подтягивания на низкой (из виса лежа) и высокой (из виса) перекладинах</a:t>
            </a:r>
          </a:p>
          <a:p>
            <a:r>
              <a:rPr lang="ru-RU" dirty="0" smtClean="0"/>
              <a:t>Сгибание и разгибание рук в упоре лежа</a:t>
            </a:r>
          </a:p>
          <a:p>
            <a:r>
              <a:rPr lang="ru-RU" dirty="0" smtClean="0"/>
              <a:t>Поднимание туловища из положения лежа на спине за 1 минуту</a:t>
            </a:r>
          </a:p>
          <a:p>
            <a:r>
              <a:rPr lang="ru-RU" dirty="0" smtClean="0"/>
              <a:t>Наклон вперёд из положения стоя на полу или гимнастической скамье</a:t>
            </a:r>
          </a:p>
          <a:p>
            <a:r>
              <a:rPr lang="ru-RU" dirty="0" smtClean="0"/>
              <a:t>Метание спортивного снаряда в цель и на дальность</a:t>
            </a:r>
          </a:p>
          <a:p>
            <a:r>
              <a:rPr lang="ru-RU" dirty="0" smtClean="0"/>
              <a:t>Рывок гири 16 кг</a:t>
            </a:r>
          </a:p>
          <a:p>
            <a:r>
              <a:rPr lang="ru-RU" dirty="0" smtClean="0"/>
              <a:t>Плавание 10, 15, 25, 50 м</a:t>
            </a:r>
          </a:p>
          <a:p>
            <a:r>
              <a:rPr lang="ru-RU" dirty="0" smtClean="0"/>
              <a:t>Бег на лыжах или кросс по пересеченной местности 1, 2, 3, 5, 10 км</a:t>
            </a:r>
          </a:p>
          <a:p>
            <a:r>
              <a:rPr lang="ru-RU" dirty="0" smtClean="0"/>
              <a:t>Стрельба из пневматической винтовки или электронного оружия из положения сидя и положения стоя</a:t>
            </a:r>
          </a:p>
          <a:p>
            <a:r>
              <a:rPr lang="ru-RU" dirty="0" smtClean="0"/>
              <a:t>Туристический поход с проверкой туристических навыков.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348728"/>
            <a:ext cx="2466975" cy="1847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2461999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4470495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82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129" y="955342"/>
            <a:ext cx="3183412" cy="2952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6010" y="341194"/>
            <a:ext cx="6892119" cy="614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Моральное стимулирование абитуриентов ВУЗов предусматривало начисление дополнительных балов за выполнение нормативов золотого знака ГТО. Минобрнауки РФ сообщило порядок начисления дополнительных баллов при сдаче экзаменов в ВУЗы в 2015 г.</a:t>
            </a:r>
          </a:p>
          <a:p>
            <a:endParaRPr lang="ru-RU" dirty="0" smtClean="0"/>
          </a:p>
          <a:p>
            <a:r>
              <a:rPr lang="ru-RU" dirty="0" smtClean="0"/>
              <a:t>Дополнительные 10 балов смогут получить следующие категории абитуриентов:</a:t>
            </a:r>
          </a:p>
          <a:p>
            <a:endParaRPr lang="ru-RU" dirty="0" smtClean="0"/>
          </a:p>
          <a:p>
            <a:r>
              <a:rPr lang="ru-RU" dirty="0" smtClean="0"/>
              <a:t>чемпионы и победители первенства Европы и мира;</a:t>
            </a:r>
          </a:p>
          <a:p>
            <a:r>
              <a:rPr lang="ru-RU" dirty="0" smtClean="0"/>
              <a:t>призеры и чемпионы Олимпийских, Сурдлимпийских и Параолимпийских игр;</a:t>
            </a:r>
          </a:p>
          <a:p>
            <a:r>
              <a:rPr lang="ru-RU" dirty="0" smtClean="0"/>
              <a:t>обладатели золотого и серебряного знака ГТО при поступлении в ВУЗы любого профиля;</a:t>
            </a:r>
          </a:p>
          <a:p>
            <a:r>
              <a:rPr lang="ru-RU" dirty="0" smtClean="0"/>
              <a:t>получившие при окончании школы аттестат с отличием;</a:t>
            </a:r>
          </a:p>
          <a:p>
            <a:r>
              <a:rPr lang="ru-RU" dirty="0" smtClean="0"/>
              <a:t>волонтеры;</a:t>
            </a:r>
          </a:p>
          <a:p>
            <a:r>
              <a:rPr lang="ru-RU" dirty="0" smtClean="0"/>
              <a:t>участники физкультурных мероприятий, творческих конкурсов, олимпиад;</a:t>
            </a:r>
          </a:p>
          <a:p>
            <a:r>
              <a:rPr lang="ru-RU" dirty="0" smtClean="0"/>
              <a:t>абитуриенты, получившие высокую оценку в ВУЗе за предъявленное сочинение, которое они написали в 11-ом классе школы.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676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9493" y="700291"/>
            <a:ext cx="104860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Цель комплекса ГТО – увеличение продолжительности жизни населения с помощью систематической физической подготовки.</a:t>
            </a:r>
          </a:p>
          <a:p>
            <a:endParaRPr lang="ru-RU" sz="2000" dirty="0" smtClean="0"/>
          </a:p>
          <a:p>
            <a:r>
              <a:rPr lang="ru-RU" sz="2000" dirty="0" smtClean="0"/>
              <a:t>Задача – массовое внедрение комплекса ГТО, охват системой подготовки всех возрастных групп населения.</a:t>
            </a:r>
          </a:p>
          <a:p>
            <a:endParaRPr lang="ru-RU" sz="2000" dirty="0" smtClean="0"/>
          </a:p>
          <a:p>
            <a:r>
              <a:rPr lang="ru-RU" sz="2000" dirty="0" smtClean="0"/>
              <a:t>Принципы – добровольность и доступность системы подготовки для всех слоев населения, медицинский контроль, учет местных традиций и особенностей.</a:t>
            </a:r>
          </a:p>
          <a:p>
            <a:endParaRPr lang="ru-RU" sz="2000" dirty="0" smtClean="0"/>
          </a:p>
          <a:p>
            <a:r>
              <a:rPr lang="ru-RU" sz="2000" dirty="0" smtClean="0"/>
              <a:t>Содержание комплекса – нормативы ГТО и спортивных разрядов, система тестирования, рекомендации по особенностям двигательного режима для различных групп.</a:t>
            </a:r>
          </a:p>
          <a:p>
            <a:endParaRPr lang="ru-RU" sz="2000" dirty="0" smtClean="0"/>
          </a:p>
          <a:p>
            <a:r>
              <a:rPr lang="ru-RU" sz="2000" dirty="0" smtClean="0"/>
              <a:t>Структура комплекса включает 11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3088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759" y="94494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Мальчики и девочки от 6 до 8 лет.</a:t>
            </a:r>
          </a:p>
          <a:p>
            <a:r>
              <a:rPr lang="ru-RU" sz="2800" dirty="0" smtClean="0"/>
              <a:t>То же от 9 до 10 лет.</a:t>
            </a:r>
          </a:p>
          <a:p>
            <a:r>
              <a:rPr lang="ru-RU" sz="2800" dirty="0" smtClean="0"/>
              <a:t>То же от 11 до 12 лет.</a:t>
            </a:r>
          </a:p>
          <a:p>
            <a:r>
              <a:rPr lang="ru-RU" sz="2800" dirty="0" smtClean="0"/>
              <a:t>Юноши и девушки от 13 до 15 лет.</a:t>
            </a:r>
          </a:p>
          <a:p>
            <a:r>
              <a:rPr lang="ru-RU" sz="2800" dirty="0" smtClean="0"/>
              <a:t>То же от 16 до 17 лет.</a:t>
            </a:r>
          </a:p>
          <a:p>
            <a:r>
              <a:rPr lang="ru-RU" sz="2800" dirty="0" smtClean="0"/>
              <a:t>Мужчины и женщины от 18 до 29 лет.</a:t>
            </a:r>
          </a:p>
          <a:p>
            <a:r>
              <a:rPr lang="ru-RU" sz="2800" dirty="0" smtClean="0"/>
              <a:t>То же от 30 до 39 лет.</a:t>
            </a:r>
          </a:p>
          <a:p>
            <a:r>
              <a:rPr lang="ru-RU" sz="2800" dirty="0" smtClean="0"/>
              <a:t>То же от 40 до 49 лет.</a:t>
            </a:r>
          </a:p>
          <a:p>
            <a:r>
              <a:rPr lang="ru-RU" sz="2800" dirty="0" smtClean="0"/>
              <a:t>То же от 50 до 59 лет.</a:t>
            </a:r>
          </a:p>
          <a:p>
            <a:r>
              <a:rPr lang="ru-RU" sz="2800" dirty="0" smtClean="0"/>
              <a:t>То же от 60 до 69 лет.</a:t>
            </a:r>
          </a:p>
          <a:p>
            <a:r>
              <a:rPr lang="ru-RU" sz="2800" dirty="0" smtClean="0"/>
              <a:t>То же старше 70 лет.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363" y="1622378"/>
            <a:ext cx="4797189" cy="380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47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422" y="614150"/>
            <a:ext cx="4019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71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46</TotalTime>
  <Words>610</Words>
  <Application>Microsoft Office PowerPoint</Application>
  <PresentationFormat>Произвольный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Параллакс</vt:lpstr>
      <vt:lpstr>ГТО-готов к труду и обороне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ГТО-готов к труду и обороне</dc:title>
  <dc:creator>Пользователь</dc:creator>
  <cp:lastModifiedBy>Татьяна</cp:lastModifiedBy>
  <cp:revision>6</cp:revision>
  <dcterms:created xsi:type="dcterms:W3CDTF">2015-04-06T18:01:23Z</dcterms:created>
  <dcterms:modified xsi:type="dcterms:W3CDTF">2018-05-03T09:41:33Z</dcterms:modified>
</cp:coreProperties>
</file>