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7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6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16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vestnik.ru/mvfoto/2015/08/21/GTO.jpg" TargetMode="External"/><Relationship Id="rId3" Type="http://schemas.openxmlformats.org/officeDocument/2006/relationships/hyperlink" Target="http://www.tatu.announcements.ru/albums/plokat_sssr/SportSovPost/sportsovpost_00021.jpg" TargetMode="External"/><Relationship Id="rId7" Type="http://schemas.openxmlformats.org/officeDocument/2006/relationships/hyperlink" Target="http://www.ridus.ru/images/2014/7/3/210438/large_78f6e35889.jpg" TargetMode="External"/><Relationship Id="rId2" Type="http://schemas.openxmlformats.org/officeDocument/2006/relationships/hyperlink" Target="http://www.san-san.ru/uploads/images/a0011759eedd819aff2acbd0ce5700c9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yer.myshared.ru/979950/data/images/img19.jpg" TargetMode="External"/><Relationship Id="rId5" Type="http://schemas.openxmlformats.org/officeDocument/2006/relationships/hyperlink" Target="http://player.myshared.ru/979950/data/images/img20.jpg" TargetMode="External"/><Relationship Id="rId4" Type="http://schemas.openxmlformats.org/officeDocument/2006/relationships/hyperlink" Target="http://static.yopolis.ru/uploads/media/17/7/7/1777/4500_690.jpg" TargetMode="External"/><Relationship Id="rId9" Type="http://schemas.openxmlformats.org/officeDocument/2006/relationships/hyperlink" Target="http://www.parabadges.com/images/phocagallery/GTO%201972-1991/1972_GTO_SEREBRO_3_A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nashaucheba.ru/docs/30/29111/conv_1/file1_html_35831070.png" TargetMode="External"/><Relationship Id="rId3" Type="http://schemas.openxmlformats.org/officeDocument/2006/relationships/hyperlink" Target="http://www.myudm.ru/sites/default/files/gto.jpg" TargetMode="External"/><Relationship Id="rId7" Type="http://schemas.openxmlformats.org/officeDocument/2006/relationships/hyperlink" Target="http://ogo.ua/images/articles/1567/big/1435309787.jpg" TargetMode="External"/><Relationship Id="rId2" Type="http://schemas.openxmlformats.org/officeDocument/2006/relationships/hyperlink" Target="http://www.parabadges.com/images/phocagallery/GTO%201972-1991/1972_GTO_SEREBRO_3_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gvest.ru/media/cache/db/30/4b/3a/db304b3a12b119ca3d26adfbe6d64da8.jpg" TargetMode="External"/><Relationship Id="rId11" Type="http://schemas.openxmlformats.org/officeDocument/2006/relationships/hyperlink" Target="http://www.vbglenobl.ru/sites/default/files/metatel1.jpg" TargetMode="External"/><Relationship Id="rId5" Type="http://schemas.openxmlformats.org/officeDocument/2006/relationships/hyperlink" Target="http://static.business-online.ru/1736/%D0%9B%D1%8B%D0%B6%D0%BD%D1%8F-%D0%A0%D0%BE%D1%81%D1%81%D0%B8%D0%B8-2014-%D0%B2-%D0%98%D0%B6%D0%B5%D0%B2%D1%81%D0%BA%D0%B54.jpg" TargetMode="External"/><Relationship Id="rId10" Type="http://schemas.openxmlformats.org/officeDocument/2006/relationships/hyperlink" Target="http://nashaucheba.ru/docs/30/29111/conv_1/file1_html_8be99f7.png" TargetMode="External"/><Relationship Id="rId4" Type="http://schemas.openxmlformats.org/officeDocument/2006/relationships/hyperlink" Target="http://www.imenno.ru/wp-content/uploads/2013/09/Legkaya-atletika-940x698.jpg" TargetMode="External"/><Relationship Id="rId9" Type="http://schemas.openxmlformats.org/officeDocument/2006/relationships/hyperlink" Target="http://artemol.ru/uploads/posts/2014-08/1407302137_11.jp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medicalplanet.su/reabilitatia/Img/99.jpg" TargetMode="External"/><Relationship Id="rId3" Type="http://schemas.openxmlformats.org/officeDocument/2006/relationships/hyperlink" Target="http://bodybilding.info/new_site/img/4067039846/img_3.jpg" TargetMode="External"/><Relationship Id="rId7" Type="http://schemas.openxmlformats.org/officeDocument/2006/relationships/hyperlink" Target="http://player.myshared.ru/1019590/data/images/img10.jpg" TargetMode="External"/><Relationship Id="rId12" Type="http://schemas.openxmlformats.org/officeDocument/2006/relationships/hyperlink" Target="http://gto.vzlettime.ru/wp-content/plugins/widgetkit/cache/gallery/832/znachki_gto-afff8fad39.jpg" TargetMode="External"/><Relationship Id="rId2" Type="http://schemas.openxmlformats.org/officeDocument/2006/relationships/hyperlink" Target="http://www.rg.ru/img/content/109/15/38/gto_600x4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v.lt/wp-content/uploads/2014/08/utanasana1.jpg" TargetMode="External"/><Relationship Id="rId11" Type="http://schemas.openxmlformats.org/officeDocument/2006/relationships/hyperlink" Target="http://zelsport.ru/uploads/news/716.jpg" TargetMode="External"/><Relationship Id="rId5" Type="http://schemas.openxmlformats.org/officeDocument/2006/relationships/hyperlink" Target="http://lib.rus.ec/i/91/118291/image034.png" TargetMode="External"/><Relationship Id="rId10" Type="http://schemas.openxmlformats.org/officeDocument/2006/relationships/hyperlink" Target="http://goup32441.narod.ru/files/fp/001_oporn_konspekt/tematika_06/img/009.gif" TargetMode="External"/><Relationship Id="rId4" Type="http://schemas.openxmlformats.org/officeDocument/2006/relationships/hyperlink" Target="http://blizko.by/system/photos/data/000/000/268/norm/content_maugli-5.jpg?1427461093" TargetMode="External"/><Relationship Id="rId9" Type="http://schemas.openxmlformats.org/officeDocument/2006/relationships/hyperlink" Target="http://player.myshared.ru/1003420/data/images/img23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gto-normativy.ru/tablica-normativov-gto-2014/" TargetMode="External"/><Relationship Id="rId13" Type="http://schemas.openxmlformats.org/officeDocument/2006/relationships/hyperlink" Target="http://sportrt.ru/stati/19401-kak_vyibrat_lyizhi" TargetMode="External"/><Relationship Id="rId3" Type="http://schemas.openxmlformats.org/officeDocument/2006/relationships/hyperlink" Target="http://www.metronews.ru/_internal/gxml!0/4dntvuhh2yeo4npyb3igdet73odaolf$mblm73z2rgmb0dqs3laoq71nbdkfios/cc95bc719bb51.jpeg" TargetMode="External"/><Relationship Id="rId7" Type="http://schemas.openxmlformats.org/officeDocument/2006/relationships/hyperlink" Target="http://www.bbc.com/russian/sport/2014/04/140401_russia_gto_system_revival" TargetMode="External"/><Relationship Id="rId12" Type="http://schemas.openxmlformats.org/officeDocument/2006/relationships/hyperlink" Target="http://&#1075;&#1090;&#1086;76.&#1088;&#1092;/types/lizhnie_gonki.html" TargetMode="External"/><Relationship Id="rId2" Type="http://schemas.openxmlformats.org/officeDocument/2006/relationships/hyperlink" Target="http://obg-fizkultura.ru/wp-content/uploads/2015/08/gto-slayd----11-mi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arant.ru/products/ipo/prime/doc/70519520/" TargetMode="External"/><Relationship Id="rId11" Type="http://schemas.openxmlformats.org/officeDocument/2006/relationships/hyperlink" Target="http://www.divnogorsk-adm.ru/index.php/sport2/normativy-vfsk" TargetMode="External"/><Relationship Id="rId5" Type="http://schemas.openxmlformats.org/officeDocument/2006/relationships/hyperlink" Target="http://vologda-portal.ru/oficialnaya_vologda/index.php?SECTION_ID=7418&amp;PAGEN_4=2" TargetMode="External"/><Relationship Id="rId10" Type="http://schemas.openxmlformats.org/officeDocument/2006/relationships/hyperlink" Target="http://forum.athlete.ru/t5585/" TargetMode="External"/><Relationship Id="rId4" Type="http://schemas.openxmlformats.org/officeDocument/2006/relationships/hyperlink" Target="https://ru.wikipedia.org/wiki/%D0%93%D0%BE%D1%82%D0%BE%D0%B2_%D0%BA_%D1%82%D1%80%D1%83%D0%B4%D1%83_%D0%B8_%D0%BE%D0%B1%D0%BE%D1%80%D0%BE%D0%BD%D0%B5_%D0%A1%D0%A1%D0%A1%D0%A0" TargetMode="External"/><Relationship Id="rId9" Type="http://schemas.openxmlformats.org/officeDocument/2006/relationships/hyperlink" Target="http://www.gto-normy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ГТО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+mj-lt"/>
              </a:rPr>
              <a:t>Готов к Труду и Оборон</a:t>
            </a:r>
            <a:r>
              <a:rPr lang="ru-RU" sz="4000" dirty="0" smtClean="0"/>
              <a:t>е</a:t>
            </a:r>
            <a:endParaRPr lang="ru-RU" sz="40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Норматив ГТО «метание мяча»</a:t>
            </a:r>
            <a:endParaRPr lang="ru-RU" sz="4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Держание мяча: указательный, средний, безымянный пальцы размещены сзади мяча, а большой и мизинец поддерживают мяч сбоку. Рука, удерживающая снаряд, не напряжена. </a:t>
            </a:r>
          </a:p>
          <a:p>
            <a:pPr>
              <a:buNone/>
            </a:pPr>
            <a:r>
              <a:rPr lang="ru-RU" sz="1800" dirty="0" smtClean="0"/>
              <a:t>Техника метания мяча состоит из:</a:t>
            </a:r>
          </a:p>
          <a:p>
            <a:r>
              <a:rPr lang="ru-RU" sz="1800" dirty="0" smtClean="0"/>
              <a:t>Держание мяча</a:t>
            </a:r>
          </a:p>
          <a:p>
            <a:r>
              <a:rPr lang="ru-RU" sz="1800" dirty="0" smtClean="0"/>
              <a:t>Замаха</a:t>
            </a:r>
          </a:p>
          <a:p>
            <a:r>
              <a:rPr lang="ru-RU" sz="1800" dirty="0" smtClean="0"/>
              <a:t>Броска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0888"/>
            <a:ext cx="3646537" cy="15431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4" y="4077072"/>
            <a:ext cx="3889614" cy="2588361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Норматив ГТО «подтягивание на перекладине»</a:t>
            </a:r>
            <a:endParaRPr lang="ru-RU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 юношей используется подтягивание на высокой перекладине. Существует 2 вида подтягивания:</a:t>
            </a:r>
          </a:p>
          <a:p>
            <a:r>
              <a:rPr lang="ru-RU" dirty="0" smtClean="0"/>
              <a:t>Подтягивания прямым хватом</a:t>
            </a:r>
          </a:p>
          <a:p>
            <a:r>
              <a:rPr lang="ru-RU" dirty="0" smtClean="0"/>
              <a:t>Подтягивания обратным хватом</a:t>
            </a:r>
          </a:p>
          <a:p>
            <a:pPr>
              <a:buNone/>
            </a:pPr>
            <a:r>
              <a:rPr lang="ru-RU" dirty="0" smtClean="0"/>
              <a:t>У девушек используется подтягивание на низкой перекладине.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81790"/>
            <a:ext cx="3816424" cy="2378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4247964" cy="283197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692696"/>
            <a:ext cx="7520940" cy="3987781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Подтягивания прямым хватом</a:t>
            </a:r>
          </a:p>
          <a:p>
            <a:pPr>
              <a:buNone/>
            </a:pPr>
            <a:r>
              <a:rPr lang="ru-RU" sz="2000" dirty="0" smtClean="0"/>
              <a:t>Традиционный вариант. </a:t>
            </a:r>
            <a:r>
              <a:rPr lang="ru-RU" sz="2000" u="sng" dirty="0" smtClean="0"/>
              <a:t>Основной акцент: </a:t>
            </a:r>
            <a:r>
              <a:rPr lang="ru-RU" sz="2000" dirty="0" smtClean="0"/>
              <a:t>на мышцы спины и предплечье</a:t>
            </a:r>
          </a:p>
          <a:p>
            <a:pPr>
              <a:buNone/>
            </a:pPr>
            <a:r>
              <a:rPr lang="ru-RU" sz="2000" u="sng" dirty="0" smtClean="0"/>
              <a:t>Исполнение:</a:t>
            </a:r>
            <a:r>
              <a:rPr lang="ru-RU" sz="2000" dirty="0" smtClean="0"/>
              <a:t> возьмитесь за перекладину хватом, равным ширине плеч. Повисни, немного прогнув спину и скрестив ноги. Подтягивайся, сводя лопатки и стараясь коснуться перекладины верхом груди. Когда отпускаешься в нижней точке полностью выпрямляй руки.</a:t>
            </a:r>
          </a:p>
          <a:p>
            <a:r>
              <a:rPr lang="ru-RU" sz="2400" dirty="0" smtClean="0"/>
              <a:t>Подтягивания обратным хватом</a:t>
            </a:r>
          </a:p>
          <a:p>
            <a:pPr>
              <a:buNone/>
            </a:pPr>
            <a:r>
              <a:rPr lang="ru-RU" sz="2000" dirty="0" smtClean="0"/>
              <a:t>Этот вариант легче предыдущего. Основной акцент: широчайшие мышцы спины и бицепсы</a:t>
            </a:r>
          </a:p>
          <a:p>
            <a:pPr>
              <a:buNone/>
            </a:pPr>
            <a:r>
              <a:rPr lang="ru-RU" sz="2000" dirty="0" smtClean="0"/>
              <a:t>Исполнение: хват, равный ширине плеч, только ладони на </a:t>
            </a:r>
          </a:p>
          <a:p>
            <a:pPr>
              <a:buNone/>
            </a:pPr>
            <a:r>
              <a:rPr lang="ru-RU" sz="2000" dirty="0" smtClean="0"/>
              <a:t>себя. Подтягивайся, придерживаясь тех же правил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85" y="4437112"/>
            <a:ext cx="3366672" cy="223224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Норматив ГТО «Наклоны вперёд»</a:t>
            </a:r>
            <a:endParaRPr lang="ru-RU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196752"/>
            <a:ext cx="6624736" cy="3483725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Наклон вперед из положения стоя с прямыми ногами выполняется </a:t>
            </a:r>
            <a:r>
              <a:rPr lang="ru-RU" sz="2400" dirty="0" smtClean="0"/>
              <a:t>из исходного </a:t>
            </a:r>
            <a:r>
              <a:rPr lang="ru-RU" sz="2400" dirty="0"/>
              <a:t>положения (далее – ИП): стоя на полу или гимнастической скамье, </a:t>
            </a:r>
            <a:r>
              <a:rPr lang="ru-RU" sz="2400" dirty="0" smtClean="0"/>
              <a:t>ноги выпрямлены в коленях, ступни ног расположены параллельно на ширине 10 - 15 см.</a:t>
            </a:r>
          </a:p>
          <a:p>
            <a:r>
              <a:rPr lang="ru-RU" sz="2400" dirty="0" smtClean="0"/>
              <a:t>При </a:t>
            </a:r>
            <a:r>
              <a:rPr lang="ru-RU" sz="2400" dirty="0"/>
              <a:t>выполнении испытания (теста) на </a:t>
            </a:r>
            <a:r>
              <a:rPr lang="ru-RU" sz="2400" dirty="0" smtClean="0"/>
              <a:t>полу участник </a:t>
            </a:r>
            <a:r>
              <a:rPr lang="ru-RU" sz="2400" dirty="0"/>
              <a:t>по команде </a:t>
            </a:r>
            <a:r>
              <a:rPr lang="ru-RU" sz="2400" dirty="0" smtClean="0"/>
              <a:t>выполняет два предварительных </a:t>
            </a:r>
            <a:r>
              <a:rPr lang="ru-RU" sz="2400" dirty="0"/>
              <a:t>наклона. При третьем наклоне касается пола пальцами </a:t>
            </a:r>
            <a:r>
              <a:rPr lang="ru-RU" sz="2400" dirty="0" smtClean="0"/>
              <a:t>или ладонями </a:t>
            </a:r>
            <a:r>
              <a:rPr lang="ru-RU" sz="2400" dirty="0"/>
              <a:t>двух рук и удерживает касание в течение 2 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05" y="980728"/>
            <a:ext cx="1612532" cy="23220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06581"/>
            <a:ext cx="3672408" cy="216382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Autofit/>
          </a:bodyPr>
          <a:lstStyle/>
          <a:p>
            <a: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Норматив ГТО</a:t>
            </a:r>
            <a:b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«плавание»</a:t>
            </a:r>
            <a:endParaRPr lang="ru-RU" sz="4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6264696" cy="51343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всех возрастных групп плавание является тестом по выбору и, за исключением теста на золотой значок для возрастов 11-39 лет, скорость плавания не тестируется. Дистанция назначается в зависимости от возраста следующим образом:</a:t>
            </a:r>
          </a:p>
          <a:p>
            <a:pPr marL="0" indent="0">
              <a:buNone/>
            </a:pPr>
            <a:r>
              <a:rPr lang="ru-RU" dirty="0"/>
              <a:t>— 6-8 лет 10 м, на золотой знак 15 м;</a:t>
            </a:r>
          </a:p>
          <a:p>
            <a:pPr marL="0" indent="0">
              <a:buNone/>
            </a:pPr>
            <a:r>
              <a:rPr lang="ru-RU" dirty="0"/>
              <a:t>— 9-10 лет (кроме теста на золотой значок) и с 60 лет — 25 м;</a:t>
            </a:r>
          </a:p>
          <a:p>
            <a:pPr marL="0" indent="0">
              <a:buNone/>
            </a:pPr>
            <a:r>
              <a:rPr lang="ru-RU" dirty="0"/>
              <a:t>— на золотой значок в возрасте 9-10 лет и для возраста 11-59 лет 50 м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Подготовка к тестированию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заключается </a:t>
            </a:r>
            <a:r>
              <a:rPr lang="ru-RU" dirty="0"/>
              <a:t>в теоретическом 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практическом </a:t>
            </a:r>
            <a:r>
              <a:rPr lang="ru-RU" dirty="0"/>
              <a:t>освоении техники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плавания</a:t>
            </a:r>
            <a:r>
              <a:rPr lang="ru-RU" dirty="0"/>
              <a:t>, которая помогает </a:t>
            </a:r>
            <a:r>
              <a:rPr lang="ru-RU" dirty="0" smtClean="0"/>
              <a:t>плавать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красиво и с пользой для укрепления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здоровья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23" y="3933056"/>
            <a:ext cx="4365476" cy="25863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72" y="476672"/>
            <a:ext cx="2534031" cy="2055721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Норматив ГТО «подтягивание на перекладине»</a:t>
            </a:r>
            <a:endParaRPr lang="ru-RU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764704"/>
            <a:ext cx="3528392" cy="568863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Подтягивание на низкой перекладине:</a:t>
            </a:r>
          </a:p>
          <a:p>
            <a:pPr>
              <a:buNone/>
            </a:pPr>
            <a:r>
              <a:rPr lang="ru-RU" sz="2400" dirty="0" smtClean="0"/>
              <a:t>Перекладина находится на высоте от 40 до 65 см в зависимости от роста. Повиснуть на этой перекладине. Хват – прямой, корпус и ноги вытянуть в одну линию. Сводя лопатки и сохраняя тело идеально прямым, подтягиваемся, коснувшись перекладины грудью. Плавно возвращаясь в исходное положение. </a:t>
            </a:r>
            <a:endParaRPr lang="ru-RU" sz="2400" dirty="0"/>
          </a:p>
        </p:txBody>
      </p:sp>
      <p:pic>
        <p:nvPicPr>
          <p:cNvPr id="6146" name="Picture 2" descr="C:\Users\Ждановы\Desktop\05f00aa7b51e68bd14713a5c5a2f0984_cropped_6923777251fffd3b5049475339a60cd4_550x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412776"/>
            <a:ext cx="4709352" cy="36005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Норматив ГТО «лыжные гонки»</a:t>
            </a:r>
            <a:endParaRPr lang="ru-RU" sz="4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Различают два стиля катания на лыжах:</a:t>
            </a:r>
          </a:p>
          <a:p>
            <a:r>
              <a:rPr lang="ru-RU" sz="2400" dirty="0" smtClean="0"/>
              <a:t>Классический стиль – лыжи перемещаются параллельно относительно друг друга</a:t>
            </a:r>
          </a:p>
          <a:p>
            <a:r>
              <a:rPr lang="ru-RU" sz="2400" dirty="0" smtClean="0"/>
              <a:t>Коньковый стиль – лыжник двигается как конькобежец, отталкиваясь от снега внутренней поверхностью лыж.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4" y="4123941"/>
            <a:ext cx="4651613" cy="260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73" y="3645024"/>
            <a:ext cx="3928708" cy="260490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Норматив ГТО «лыжные гонки»</a:t>
            </a:r>
            <a:endParaRPr lang="ru-RU" sz="4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Как правильно выбрать длину лыж:</a:t>
            </a:r>
          </a:p>
          <a:p>
            <a:pPr>
              <a:buNone/>
            </a:pPr>
            <a:r>
              <a:rPr lang="ru-RU" sz="1800" dirty="0" smtClean="0"/>
              <a:t>Длина. Основной способ вытянуть руку вверх и из получившейся высоты отнять 10 см. </a:t>
            </a:r>
          </a:p>
          <a:p>
            <a:pPr>
              <a:buNone/>
            </a:pPr>
            <a:r>
              <a:rPr lang="ru-RU" sz="1800" u="sng" dirty="0" smtClean="0"/>
              <a:t>Замечание:</a:t>
            </a:r>
            <a:r>
              <a:rPr lang="ru-RU" sz="1800" dirty="0" smtClean="0"/>
              <a:t> если ваш вес намного больше (меньше) роста, указанного в таблице, вам нужно от длины лыж, предлагаемой в таблице, отнять (прибавить) 5-8 см.</a:t>
            </a:r>
          </a:p>
          <a:p>
            <a:pPr algn="ctr">
              <a:buNone/>
            </a:pPr>
            <a:r>
              <a:rPr lang="ru-RU" sz="2400" b="1" dirty="0" smtClean="0"/>
              <a:t>Специальная таблица по которой можно вычислить длину лыж и палок:</a:t>
            </a:r>
          </a:p>
          <a:p>
            <a:pPr algn="ctr">
              <a:buNone/>
            </a:pP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4357694"/>
          <a:ext cx="60960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Вес (кг)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20-25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25-30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30-35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35-45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45-55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55-65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65-75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Рост (см)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100-110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110-125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125-140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140-150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150-160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160-170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170-180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Длина лыж (см)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105-115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115-135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135-165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165-180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180-195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195-200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200-210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Длина палок (см)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80-90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90-100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100-110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110-120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120-130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130-140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140-150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239000" cy="1143000"/>
          </a:xfrm>
        </p:spPr>
        <p:txBody>
          <a:bodyPr>
            <a:normAutofit/>
          </a:bodyPr>
          <a:lstStyle/>
          <a:p>
            <a: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испытаний и нормы</a:t>
            </a:r>
            <a:endParaRPr lang="ru-RU" sz="4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162962"/>
              </p:ext>
            </p:extLst>
          </p:nvPr>
        </p:nvGraphicFramePr>
        <p:xfrm>
          <a:off x="1043609" y="1515669"/>
          <a:ext cx="7272808" cy="4291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18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2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97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21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21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4442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№</a:t>
                      </a:r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 испытания</a:t>
                      </a:r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мальчики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девочки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серебро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золото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серебро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золото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Челночный бег</a:t>
                      </a:r>
                    </a:p>
                    <a:p>
                      <a:pPr algn="ctr"/>
                      <a:r>
                        <a:rPr lang="ru-RU" sz="1100" dirty="0" smtClean="0"/>
                        <a:t>или</a:t>
                      </a:r>
                    </a:p>
                    <a:p>
                      <a:pPr algn="ctr"/>
                      <a:r>
                        <a:rPr lang="ru-RU" sz="1100" dirty="0" smtClean="0"/>
                        <a:t>Бег 30 метров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9.8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6.2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9.1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5.7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10.4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6.3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9.6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5.8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44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Бег 600 метров</a:t>
                      </a:r>
                      <a:endParaRPr lang="ru-RU" sz="11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Без учета времени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444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Прыжки в длину с места (см)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110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444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Метание мяча в цель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46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Подтягивание</a:t>
                      </a:r>
                      <a:r>
                        <a:rPr lang="ru-RU" sz="1100" baseline="0" dirty="0" smtClean="0"/>
                        <a:t> на высокой перекладине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646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Подтягивание на низкой перекладине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646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Наклон вниз с прямыми ногами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пальцами рук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ладонями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пальцами рук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ладонями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Лыжные гонки 1 км (мин)</a:t>
                      </a:r>
                    </a:p>
                    <a:p>
                      <a:pPr algn="ctr"/>
                      <a:r>
                        <a:rPr lang="ru-RU" sz="1100" dirty="0" smtClean="0"/>
                        <a:t>Или</a:t>
                      </a:r>
                    </a:p>
                    <a:p>
                      <a:pPr algn="ctr"/>
                      <a:r>
                        <a:rPr lang="ru-RU" sz="1100" dirty="0" smtClean="0"/>
                        <a:t>Лыжные гонки 2 км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8.30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8.00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9.00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8.30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2960" y="836712"/>
            <a:ext cx="7520940" cy="3843765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ru-RU" dirty="0" smtClean="0"/>
              <a:t>ступень  (6-8 лет)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7239000" cy="1143000"/>
          </a:xfrm>
        </p:spPr>
        <p:txBody>
          <a:bodyPr>
            <a:normAutofit/>
          </a:bodyPr>
          <a:lstStyle/>
          <a:p>
            <a: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испытаний и нормы</a:t>
            </a:r>
            <a:endParaRPr lang="ru-RU" sz="4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7272630" cy="5296608"/>
          </a:xfrm>
        </p:spPr>
        <p:txBody>
          <a:bodyPr/>
          <a:lstStyle/>
          <a:p>
            <a:r>
              <a:rPr lang="en-US" dirty="0" smtClean="0"/>
              <a:t>II </a:t>
            </a:r>
            <a:r>
              <a:rPr lang="ru-RU" dirty="0" smtClean="0"/>
              <a:t>ступень (3-4 класс)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842222"/>
              </p:ext>
            </p:extLst>
          </p:nvPr>
        </p:nvGraphicFramePr>
        <p:xfrm>
          <a:off x="971600" y="1412776"/>
          <a:ext cx="7200801" cy="4611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01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01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01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962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№</a:t>
                      </a:r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 испытания</a:t>
                      </a:r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мальчики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девочки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серебро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золото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серебро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золото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6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Бег 60 метров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10.6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10.0</a:t>
                      </a:r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11.0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10.4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583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Бег 600 метров (мин)</a:t>
                      </a:r>
                    </a:p>
                    <a:p>
                      <a:pPr algn="ctr"/>
                      <a:r>
                        <a:rPr lang="ru-RU" sz="1100" dirty="0" smtClean="0"/>
                        <a:t>или</a:t>
                      </a:r>
                    </a:p>
                    <a:p>
                      <a:pPr algn="ctr"/>
                      <a:r>
                        <a:rPr lang="ru-RU" sz="1100" dirty="0" smtClean="0"/>
                        <a:t>Бег 1500 метров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2.15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2.08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2.28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2.20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31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Прыжки в длину с места (см)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130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931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Метание мяча на дальность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931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Подтягивание</a:t>
                      </a:r>
                      <a:r>
                        <a:rPr lang="ru-RU" sz="1100" baseline="0" dirty="0" smtClean="0"/>
                        <a:t> на высокой перекладине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931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Подтягивание на низкой перекладине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931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Наклон вниз с прямыми ногами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пальцами рук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ладонями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пальцами рук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ладонями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2583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Лыжные гонки 1 км (мин)</a:t>
                      </a:r>
                    </a:p>
                    <a:p>
                      <a:pPr algn="ctr"/>
                      <a:r>
                        <a:rPr lang="ru-RU" sz="1100" dirty="0" smtClean="0"/>
                        <a:t>Или</a:t>
                      </a:r>
                    </a:p>
                    <a:p>
                      <a:pPr algn="ctr"/>
                      <a:r>
                        <a:rPr lang="ru-RU" sz="1100" dirty="0" smtClean="0"/>
                        <a:t>Лыжные гонки 2 км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7.00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6.30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7.30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7.00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672" y="332656"/>
            <a:ext cx="5832648" cy="1074613"/>
          </a:xfrm>
        </p:spPr>
        <p:txBody>
          <a:bodyPr>
            <a:normAutofit/>
          </a:bodyPr>
          <a:lstStyle/>
          <a:p>
            <a:pPr algn="ctr"/>
            <a:r>
              <a:rPr lang="ru-RU" sz="6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ГТО?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7"/>
            <a:ext cx="5410944" cy="2467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ГТО – это программа физкультурной подготовки в общеобразовательных школах.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Существовала программа с 1931 по 1991 год. Охватывала возраст от 10 до 60 лет. </a:t>
            </a:r>
          </a:p>
          <a:p>
            <a:pPr>
              <a:buNone/>
            </a:pPr>
            <a:r>
              <a:rPr lang="ru-RU" dirty="0" smtClean="0"/>
              <a:t>С 2010 года программа начала свое возрождение.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92696"/>
            <a:ext cx="698477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</a:t>
            </a:r>
          </a:p>
          <a:p>
            <a:pPr algn="ctr"/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545653"/>
            <a:ext cx="1935120" cy="2819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763702"/>
            <a:ext cx="3528929" cy="2352619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значков к олимпийским медалям</a:t>
            </a:r>
            <a:endParaRPr lang="ru-RU" sz="32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Выполнившие нормативы комплекса будут отмечены золотыми, серебряными или бронзовыми знаками отличия, а также получат массовые спортивные разряды и звания.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Обладание </a:t>
            </a:r>
            <a:r>
              <a:rPr lang="ru-RU" dirty="0">
                <a:solidFill>
                  <a:srgbClr val="002060"/>
                </a:solidFill>
              </a:rPr>
              <a:t>такими знаками отличия даст бонусы при поступлении в высшие учебные заведения.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08920"/>
            <a:ext cx="7020272" cy="353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797" y="332656"/>
            <a:ext cx="3316992" cy="3579849"/>
          </a:xfrm>
        </p:spPr>
        <p:txBody>
          <a:bodyPr>
            <a:normAutofit/>
          </a:bodyPr>
          <a:lstStyle/>
          <a:p>
            <a:r>
              <a:rPr lang="ru-RU" dirty="0"/>
              <a:t>Быстрее, выше, </a:t>
            </a:r>
            <a:r>
              <a:rPr lang="ru-RU" dirty="0" smtClean="0"/>
              <a:t>сильнее</a:t>
            </a:r>
          </a:p>
          <a:p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Вперёд </a:t>
            </a:r>
            <a:r>
              <a:rPr lang="ru-RU" dirty="0"/>
              <a:t>и только вперёд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Спортивный </a:t>
            </a:r>
            <a:r>
              <a:rPr lang="ru-RU" dirty="0"/>
              <a:t>дух </a:t>
            </a:r>
            <a:r>
              <a:rPr lang="ru-RU" dirty="0" smtClean="0"/>
              <a:t>России</a:t>
            </a:r>
          </a:p>
          <a:p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Пусть </a:t>
            </a:r>
            <a:r>
              <a:rPr lang="ru-RU" dirty="0"/>
              <a:t>в каждой школе живёт</a:t>
            </a:r>
            <a:r>
              <a:rPr lang="ru-RU" dirty="0" smtClean="0"/>
              <a:t>!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81853" y="340548"/>
            <a:ext cx="3316992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Если вышел ты на старт,</a:t>
            </a:r>
          </a:p>
          <a:p>
            <a:endParaRPr lang="ru-RU" dirty="0" smtClean="0"/>
          </a:p>
          <a:p>
            <a:r>
              <a:rPr lang="ru-RU" dirty="0" smtClean="0"/>
              <a:t>Позови с собой друзей.</a:t>
            </a:r>
          </a:p>
          <a:p>
            <a:endParaRPr lang="ru-RU" dirty="0" smtClean="0"/>
          </a:p>
          <a:p>
            <a:r>
              <a:rPr lang="ru-RU" dirty="0" smtClean="0"/>
              <a:t>Нормативы ГТО сдавать</a:t>
            </a:r>
          </a:p>
          <a:p>
            <a:endParaRPr lang="ru-RU" dirty="0" smtClean="0"/>
          </a:p>
          <a:p>
            <a:r>
              <a:rPr lang="ru-RU" dirty="0" smtClean="0"/>
              <a:t>Вместе веселей.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37428"/>
            <a:ext cx="5235826" cy="370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2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7"/>
            <a:ext cx="6408712" cy="237626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</a:t>
            </a:r>
          </a:p>
          <a:p>
            <a:r>
              <a:rPr lang="ru-RU" sz="6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внимание!!!</a:t>
            </a:r>
            <a:endParaRPr lang="ru-RU" sz="6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42884"/>
            <a:ext cx="50482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Рисунки: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www.san-san.ru/uploads/images/a0011759eedd819aff2acbd0ce5700c9_1.jpg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www.tatu.announcements.ru/albums/plokat_sssr/SportSovPost/sportsovpost_00021.jpg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static.yopolis.ru/uploads/media/17/7/7/1777/4500_690.jpg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player.myshared.ru/979950/data/images/img20.jpg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player.myshared.ru/979950/data/images/img19.jpg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www.ridus.ru/images/2014/7/3/210438/large_78f6e35889.jpg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www.mvestnik.ru/mvfoto/2015/08/21/GTO.jpg</a:t>
            </a:r>
            <a:endParaRPr lang="ru-RU" dirty="0" smtClean="0"/>
          </a:p>
          <a:p>
            <a:r>
              <a:rPr lang="en-US" dirty="0">
                <a:hlinkClick r:id="rId9"/>
              </a:rPr>
              <a:t>http://www.parabadges.com/images/phocagallery/GTO%201972-1991/1972_GTO_SEREBRO_3_A.jpg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0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88640"/>
            <a:ext cx="7520940" cy="4491837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www.parabadges.com/images/phocagallery/GTO%201972-1991/1972_GTO_SEREBRO_3_A.jpg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www.myudm.ru/sites/default/files/gto.jpg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www.imenno.ru/wp-content/uploads/2013/09/Legkaya-atletika-940x698.jpg</a:t>
            </a:r>
            <a:endParaRPr lang="ru-RU" dirty="0" smtClean="0"/>
          </a:p>
          <a:p>
            <a:r>
              <a:rPr lang="en-US" dirty="0">
                <a:hlinkClick r:id="rId5"/>
              </a:rPr>
              <a:t>http://static.business-online.ru/1736/%D0%9B%D1%8B%D0%B6%D0%BD%D1%8F-%D0%A0%D0%BE%D1%81%D1%81%D0%B8%D0%B8-2014-%D0%B2-%</a:t>
            </a:r>
            <a:r>
              <a:rPr lang="en-US" dirty="0" smtClean="0">
                <a:hlinkClick r:id="rId5"/>
              </a:rPr>
              <a:t>D0%98%D0%B6%D0%B5%D0%B2%D1%81%D0%BA%D0%B54.jpg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kogvest.ru/media/cache/db/30/4b/3a/db304b3a12b119ca3d26adfbe6d64da8.jpg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ogo.ua/images/articles/1567/big/1435309787.jpg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nashaucheba.ru/docs/30/29111/conv_1/file1_html_35831070.png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artemol.ru/uploads/posts/2014-08/1407302137_11.jpg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nashaucheba.ru/docs/30/29111/conv_1/file1_html_8be99f7.png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http://www.vbglenobl.ru/sites/default/files/metatel1.jpg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60648"/>
            <a:ext cx="7520940" cy="4419829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www.rg.ru/img/content/109/15/38/gto_600x400.jpg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bodybilding.info/new_site/img/4067039846/img_3.jpg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blizko.by/system/photos/data/000/000/268/norm/content_maugli-5.jpg?1427461093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lib.rus.ec/i/91/118291/image034.png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www.lev.lt/wp-content/uploads/2014/08/utanasana1.jpg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player.myshared.ru/1019590/data/images/img10.jpg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medicalplanet.su/reabilitatia/Img/99.jpg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player.myshared.ru/1003420/data/images/img23.jpg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goup32441.narod.ru/files/fp/001_oporn_konspekt/tematika_06/img/009.gif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zelsport.ru/uploads/news/716.jpg</a:t>
            </a:r>
            <a:endParaRPr lang="ru-RU" dirty="0" smtClean="0"/>
          </a:p>
          <a:p>
            <a:r>
              <a:rPr lang="en-US" dirty="0">
                <a:hlinkClick r:id="rId12"/>
              </a:rPr>
              <a:t>http://gto.vzlettime.ru/wp-content/plugins/widgetkit/cache/gallery/832/znachki_gto-afff8fad39.jpg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2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60648"/>
            <a:ext cx="7520940" cy="5688632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http://obg-fizkultura.ru/wp-content/uploads/2015/08/gto-slayd----</a:t>
            </a:r>
            <a:r>
              <a:rPr lang="en-US" dirty="0" smtClean="0">
                <a:hlinkClick r:id="rId2"/>
              </a:rPr>
              <a:t>11-min.jpg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http://www.metronews.ru/_</a:t>
            </a:r>
            <a:r>
              <a:rPr lang="en-US" dirty="0" smtClean="0">
                <a:hlinkClick r:id="rId3"/>
              </a:rPr>
              <a:t>internal/gxml!0/4dntvuhh2yeo4npyb3igdet73odaolf$mblm73z2rgmb0dqs3laoq71nbdkfios/cc95bc719bb51.jpeg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Литература:</a:t>
            </a:r>
          </a:p>
          <a:p>
            <a:r>
              <a:rPr lang="en-US" dirty="0">
                <a:hlinkClick r:id="rId4"/>
              </a:rPr>
              <a:t>https://ru.wikipedia.org/wiki/%D0%93%D0%BE%D1%82%D0%BE%D0%B2_%D0%BA_%D1%82%D1%80%D1%83%D0%B4%D1%83_%D0%B8_%D0%BE%D0%B1%D0%BE%D1%80%D0%BE%D0%BD%D0%B5_%</a:t>
            </a:r>
            <a:r>
              <a:rPr lang="en-US" dirty="0" smtClean="0">
                <a:hlinkClick r:id="rId4"/>
              </a:rPr>
              <a:t>D0%A1%D0%A1%D0%A1%D0%A0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vologda-portal.ru/oficialnaya_vologda/index.php?SECTION_ID=7418&amp;PAGEN_4=2</a:t>
            </a:r>
            <a:endParaRPr lang="ru-RU" dirty="0" smtClean="0"/>
          </a:p>
          <a:p>
            <a:r>
              <a:rPr lang="en-US" dirty="0">
                <a:hlinkClick r:id="rId6"/>
              </a:rPr>
              <a:t>http://www.garant.ru/products/ipo/prime/doc/70519520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www.bbc.com/russian/sport/2014/04/140401_russia_gto_system_revival</a:t>
            </a:r>
            <a:endParaRPr lang="ru-RU" dirty="0" smtClean="0"/>
          </a:p>
          <a:p>
            <a:r>
              <a:rPr lang="en-US" dirty="0">
                <a:hlinkClick r:id="rId8"/>
              </a:rPr>
              <a:t>http://gto-normativy.ru/tablica-normativov-gto-2014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r>
              <a:rPr lang="en-US" dirty="0">
                <a:hlinkClick r:id="rId9"/>
              </a:rPr>
              <a:t>http://www.gto-normy.ru</a:t>
            </a:r>
            <a:r>
              <a:rPr lang="en-US" dirty="0" smtClean="0">
                <a:hlinkClick r:id="rId9"/>
              </a:rPr>
              <a:t>/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http://forum.athlete.ru/t5585/</a:t>
            </a:r>
            <a:endParaRPr lang="ru-RU" dirty="0"/>
          </a:p>
          <a:p>
            <a:r>
              <a:rPr lang="en-US" dirty="0">
                <a:hlinkClick r:id="rId11"/>
              </a:rPr>
              <a:t>http://www.divnogorsk-adm.ru/index.php/sport2/normativy-vfsk</a:t>
            </a:r>
            <a:endParaRPr lang="ru-RU" dirty="0"/>
          </a:p>
          <a:p>
            <a:r>
              <a:rPr lang="en-US" dirty="0">
                <a:hlinkClick r:id="rId12"/>
              </a:rPr>
              <a:t>http://xn--76-glc8bt.xn--p1ai/types/lizhnie_gonki.html</a:t>
            </a:r>
            <a:endParaRPr lang="ru-RU" dirty="0"/>
          </a:p>
          <a:p>
            <a:r>
              <a:rPr lang="en-US" dirty="0">
                <a:hlinkClick r:id="rId13"/>
              </a:rPr>
              <a:t>http://sportrt.ru/stati/19401-kak_vyibrat_lyizhi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1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112" y="404665"/>
            <a:ext cx="5648623" cy="648071"/>
          </a:xfrm>
        </p:spPr>
        <p:txBody>
          <a:bodyPr/>
          <a:lstStyle/>
          <a:p>
            <a: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История ГТО</a:t>
            </a:r>
            <a:endParaRPr lang="ru-RU" sz="4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1124744"/>
            <a:ext cx="6120680" cy="5733256"/>
          </a:xfrm>
        </p:spPr>
        <p:txBody>
          <a:bodyPr>
            <a:normAutofit/>
          </a:bodyPr>
          <a:lstStyle/>
          <a:p>
            <a:r>
              <a:rPr lang="ru-RU" b="1" dirty="0"/>
              <a:t> Принятая в 1931 году программа состояла из 2 частей:</a:t>
            </a:r>
          </a:p>
          <a:p>
            <a:r>
              <a:rPr lang="ru-RU" b="1" dirty="0"/>
              <a:t>«Будь готов к труду и обороне СССР» (БГТО) для школьников 1—8-х классов (4 возрастные ступени);</a:t>
            </a:r>
          </a:p>
          <a:p>
            <a:r>
              <a:rPr lang="ru-RU" b="1" dirty="0"/>
              <a:t>ГТО для учащихся и населения старше 16 лет (3 ступени).</a:t>
            </a:r>
          </a:p>
          <a:p>
            <a:r>
              <a:rPr lang="ru-RU" b="1" dirty="0"/>
              <a:t>Нормативы и требования комплекса ГТО периодически изменялись:</a:t>
            </a:r>
          </a:p>
          <a:p>
            <a:r>
              <a:rPr lang="ru-RU" b="1" dirty="0"/>
              <a:t>В 1934 году появился комплекс БГТО («Будь готов к труду и обороне»).</a:t>
            </a:r>
          </a:p>
          <a:p>
            <a:r>
              <a:rPr lang="ru-RU" b="1" dirty="0"/>
              <a:t>Последний всесоюзный физкультурный комплекс ГТО был утверждён постановлением ЦК КПСС и Совета Министров СССР 17 января 1972 года № 61. Он имел 5 возрастных ступеней (для каждой были установлены свои нормы и требования): I ступень — «Смелые и ловкие» — 10—11 и 12—13 лет, II — «Спортивная смена» — 14—15 лет, III — «Сила и мужество» — 16—18 лет,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831"/>
            <a:ext cx="2429768" cy="217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Новый комплекс ГТО</a:t>
            </a:r>
            <a:endParaRPr lang="ru-RU" sz="4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96406"/>
            <a:ext cx="6552728" cy="4735222"/>
          </a:xfrm>
        </p:spPr>
      </p:pic>
      <p:sp>
        <p:nvSpPr>
          <p:cNvPr id="5" name="TextBox 4"/>
          <p:cNvSpPr txBox="1"/>
          <p:nvPr/>
        </p:nvSpPr>
        <p:spPr>
          <a:xfrm>
            <a:off x="467544" y="90872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rgbClr val="002060"/>
                </a:solidFill>
              </a:rPr>
              <a:t>По Указу Президента РФ с 1 сентября 2014 года </a:t>
            </a:r>
            <a:r>
              <a:rPr lang="ru-RU" dirty="0">
                <a:solidFill>
                  <a:srgbClr val="002060"/>
                </a:solidFill>
              </a:rPr>
              <a:t>в нашей стране вводится Всероссийский физкультурно-спортивный комплекс «Готов к труду и обороне» (ГТО) для решения проблемы продвижения ценностей здорового образа жизни и укрепления здоровья детей. </a:t>
            </a:r>
          </a:p>
        </p:txBody>
      </p:sp>
    </p:spTree>
    <p:extLst>
      <p:ext uri="{BB962C8B-B14F-4D97-AF65-F5344CB8AC3E}">
        <p14:creationId xmlns:p14="http://schemas.microsoft.com/office/powerpoint/2010/main" val="133362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/>
          <a:lstStyle/>
          <a:p>
            <a:r>
              <a:rPr lang="ru-RU" sz="6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 ГТО</a:t>
            </a:r>
            <a:endParaRPr lang="ru-RU" sz="6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9" name="Picture 5" descr="C:\Users\Ждановы\Desktop\az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4244269"/>
            <a:ext cx="2273183" cy="233417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1214422"/>
            <a:ext cx="7000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/>
              <a:t>Сдача нормативов подтверждалась особыми значками. Чтобы получить такой значок, нужно было выполнить заданный набор требований, например: пробежать на скорость 30 метров, подтянуться определённое количество раз, пройти на лыжах 2 км.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В зависимости от уровня достижений сдающие нормативы каждой ступени награждались золотым или серебряным значком </a:t>
            </a:r>
          </a:p>
        </p:txBody>
      </p:sp>
      <p:pic>
        <p:nvPicPr>
          <p:cNvPr id="1030" name="Picture 6" descr="C:\Users\Ждановы\Desktop\az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4215686"/>
            <a:ext cx="2304256" cy="230723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054" y="12809"/>
            <a:ext cx="2115717" cy="20738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43896"/>
            <a:ext cx="2808312" cy="2297713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Ступени ГТО</a:t>
            </a:r>
            <a:endParaRPr lang="ru-RU" sz="6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1340768"/>
            <a:ext cx="7565464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При сдаче норм ГТО существует несколько ступеней:</a:t>
            </a:r>
          </a:p>
          <a:p>
            <a:pPr>
              <a:buNone/>
            </a:pPr>
            <a:r>
              <a:rPr lang="en-US" dirty="0" smtClean="0"/>
              <a:t>I </a:t>
            </a:r>
            <a:r>
              <a:rPr lang="ru-RU" dirty="0" smtClean="0"/>
              <a:t>ступень – 1-2 классы</a:t>
            </a:r>
          </a:p>
          <a:p>
            <a:pPr>
              <a:buNone/>
            </a:pPr>
            <a:r>
              <a:rPr lang="ru-RU" dirty="0" smtClean="0"/>
              <a:t>(1 классы нормы не сдают, только знакомятся с видами испытаний)</a:t>
            </a:r>
          </a:p>
          <a:p>
            <a:pPr>
              <a:buNone/>
            </a:pPr>
            <a:r>
              <a:rPr lang="en-US" dirty="0" smtClean="0"/>
              <a:t>II </a:t>
            </a:r>
            <a:r>
              <a:rPr lang="ru-RU" dirty="0" smtClean="0"/>
              <a:t>ступень – 3-4 классы</a:t>
            </a:r>
          </a:p>
          <a:p>
            <a:pPr>
              <a:buNone/>
            </a:pPr>
            <a:r>
              <a:rPr lang="en-US" dirty="0" smtClean="0"/>
              <a:t>III </a:t>
            </a:r>
            <a:r>
              <a:rPr lang="ru-RU" dirty="0" smtClean="0"/>
              <a:t>ступень – 5-7 классы</a:t>
            </a:r>
          </a:p>
          <a:p>
            <a:pPr>
              <a:buNone/>
            </a:pPr>
            <a:r>
              <a:rPr lang="en-US" dirty="0" smtClean="0"/>
              <a:t>IV </a:t>
            </a:r>
            <a:r>
              <a:rPr lang="ru-RU" dirty="0" smtClean="0"/>
              <a:t>ступень – 8-9 классы</a:t>
            </a:r>
          </a:p>
          <a:p>
            <a:pPr>
              <a:buNone/>
            </a:pPr>
            <a:r>
              <a:rPr lang="en-US" dirty="0" smtClean="0"/>
              <a:t>V </a:t>
            </a:r>
            <a:r>
              <a:rPr lang="ru-RU" dirty="0" smtClean="0"/>
              <a:t>ступень – 10-11 классы</a:t>
            </a:r>
          </a:p>
          <a:p>
            <a:pPr>
              <a:buNone/>
            </a:pPr>
            <a:r>
              <a:rPr lang="en-US" dirty="0" smtClean="0"/>
              <a:t>VI </a:t>
            </a:r>
            <a:r>
              <a:rPr lang="ru-RU" dirty="0" smtClean="0"/>
              <a:t>ступень – студенты от 18 до 24 лет</a:t>
            </a:r>
          </a:p>
          <a:p>
            <a:pPr>
              <a:buNone/>
            </a:pPr>
            <a:r>
              <a:rPr lang="en-US" dirty="0" smtClean="0"/>
              <a:t>VII</a:t>
            </a:r>
            <a:r>
              <a:rPr lang="ru-RU" dirty="0" smtClean="0"/>
              <a:t> ступень – от 25 до 29 лет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149080"/>
            <a:ext cx="5110764" cy="242088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399" y="404664"/>
            <a:ext cx="7520940" cy="548640"/>
          </a:xfrm>
        </p:spPr>
        <p:txBody>
          <a:bodyPr>
            <a:noAutofit/>
          </a:bodyPr>
          <a:lstStyle/>
          <a:p>
            <a:r>
              <a:rPr lang="ru-RU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Нормативы 2 - 4 класс:</a:t>
            </a:r>
            <a:endParaRPr lang="ru-RU" sz="32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Бег 30, 60 метров, либо челночный бег 3х10</a:t>
            </a:r>
          </a:p>
          <a:p>
            <a:r>
              <a:rPr lang="ru-RU" dirty="0" smtClean="0"/>
              <a:t>Кроссовый бег 600, 1500 метров</a:t>
            </a:r>
          </a:p>
          <a:p>
            <a:r>
              <a:rPr lang="ru-RU" dirty="0" smtClean="0"/>
              <a:t>Прыжок в длину с места</a:t>
            </a:r>
          </a:p>
          <a:p>
            <a:r>
              <a:rPr lang="ru-RU" dirty="0" smtClean="0"/>
              <a:t>Метание мяча в цель, либо на дальность</a:t>
            </a:r>
          </a:p>
          <a:p>
            <a:r>
              <a:rPr lang="ru-RU" dirty="0" smtClean="0"/>
              <a:t>Подтягивание на высокой и низкой перекладинах</a:t>
            </a:r>
          </a:p>
          <a:p>
            <a:r>
              <a:rPr lang="ru-RU" dirty="0" smtClean="0"/>
              <a:t>Наклон вниз с прямыми ногами</a:t>
            </a:r>
          </a:p>
          <a:p>
            <a:r>
              <a:rPr lang="ru-RU" dirty="0" smtClean="0"/>
              <a:t>Лыжные гонки 1, 2 км</a:t>
            </a:r>
          </a:p>
          <a:p>
            <a:r>
              <a:rPr lang="ru-RU" dirty="0" smtClean="0"/>
              <a:t>Плавание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40967"/>
            <a:ext cx="4187957" cy="3140969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792088"/>
          </a:xfrm>
        </p:spPr>
        <p:txBody>
          <a:bodyPr>
            <a:noAutofit/>
          </a:bodyPr>
          <a:lstStyle/>
          <a:p>
            <a:r>
              <a:rPr lang="ru-RU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Норматив ГТО «бег на  короткие дистанции»</a:t>
            </a:r>
            <a:r>
              <a:rPr lang="en-US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7660332" cy="4968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700" dirty="0" smtClean="0"/>
              <a:t>Выполняется с высокого старта.</a:t>
            </a:r>
          </a:p>
          <a:p>
            <a:pPr>
              <a:buNone/>
            </a:pPr>
            <a:r>
              <a:rPr lang="ru-RU" sz="1700" dirty="0" smtClean="0"/>
              <a:t>Техника выполнения команды «На старт!»:</a:t>
            </a:r>
          </a:p>
          <a:p>
            <a:r>
              <a:rPr lang="ru-RU" sz="1700" dirty="0" smtClean="0"/>
              <a:t>сильнейшую ногу поставить вплотную к стартовой линии;</a:t>
            </a:r>
          </a:p>
          <a:p>
            <a:r>
              <a:rPr lang="ru-RU" sz="1700" dirty="0" smtClean="0"/>
              <a:t>немного повернуть носок внутрь;</a:t>
            </a:r>
          </a:p>
          <a:p>
            <a:r>
              <a:rPr lang="ru-RU" sz="1700" dirty="0" smtClean="0"/>
              <a:t>другая нога на 1,5–2 стопы сзади;</a:t>
            </a:r>
          </a:p>
          <a:p>
            <a:r>
              <a:rPr lang="ru-RU" sz="1700" dirty="0" smtClean="0"/>
              <a:t>тяжесть тела равномерно распределяется на обе ноги;</a:t>
            </a:r>
          </a:p>
          <a:p>
            <a:r>
              <a:rPr lang="ru-RU" sz="1700" dirty="0" smtClean="0"/>
              <a:t>туловище выпрямлено;</a:t>
            </a:r>
          </a:p>
          <a:p>
            <a:r>
              <a:rPr lang="ru-RU" sz="1700" dirty="0" smtClean="0"/>
              <a:t>руки свободно опущены.</a:t>
            </a:r>
          </a:p>
          <a:p>
            <a:pPr>
              <a:buNone/>
            </a:pPr>
            <a:r>
              <a:rPr lang="ru-RU" sz="1700" dirty="0" smtClean="0"/>
              <a:t>Техника выполнения команды «Внимание!»:</a:t>
            </a:r>
          </a:p>
          <a:p>
            <a:r>
              <a:rPr lang="ru-RU" sz="1700" dirty="0" smtClean="0"/>
              <a:t>наклонить туловище вперед под углом 45°;</a:t>
            </a:r>
          </a:p>
          <a:p>
            <a:r>
              <a:rPr lang="ru-RU" sz="1700" dirty="0" smtClean="0"/>
              <a:t>тяжесть тела перенести на сильнейшую ногу.</a:t>
            </a:r>
          </a:p>
          <a:p>
            <a:pPr>
              <a:buNone/>
            </a:pPr>
            <a:r>
              <a:rPr lang="ru-RU" sz="1700" dirty="0" smtClean="0"/>
              <a:t>Техника выполнения команды «Марш!»:</a:t>
            </a:r>
          </a:p>
          <a:p>
            <a:r>
              <a:rPr lang="ru-RU" sz="1700" dirty="0" smtClean="0"/>
              <a:t>бегун резко бросается вперед;</a:t>
            </a:r>
          </a:p>
          <a:p>
            <a:r>
              <a:rPr lang="ru-RU" sz="1700" dirty="0" smtClean="0"/>
              <a:t>через 5–6 шагов принимается вертикальное положение тела.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976" y="3397334"/>
            <a:ext cx="2448272" cy="1978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68760"/>
            <a:ext cx="2861857" cy="1745729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Норматив ГТО «прыжки в длину с места»</a:t>
            </a:r>
            <a:endParaRPr lang="ru-RU" sz="32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Техника прыжка в длину с места делится на:</a:t>
            </a:r>
          </a:p>
          <a:p>
            <a:r>
              <a:rPr lang="ru-RU" dirty="0" smtClean="0"/>
              <a:t>Подготовку к отталкиванию</a:t>
            </a:r>
          </a:p>
          <a:p>
            <a:r>
              <a:rPr lang="ru-RU" dirty="0" smtClean="0"/>
              <a:t>Отталкивание</a:t>
            </a:r>
          </a:p>
          <a:p>
            <a:r>
              <a:rPr lang="ru-RU" dirty="0" smtClean="0"/>
              <a:t>Полет</a:t>
            </a:r>
          </a:p>
          <a:p>
            <a:r>
              <a:rPr lang="ru-RU" dirty="0" smtClean="0"/>
              <a:t>Приземление </a:t>
            </a:r>
            <a:endParaRPr lang="ru-RU" dirty="0"/>
          </a:p>
        </p:txBody>
      </p:sp>
      <p:pic>
        <p:nvPicPr>
          <p:cNvPr id="3074" name="Picture 2" descr="C:\Users\Ждановы\Desktop\ref-2_865276534-9045.cool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6287" y="2708920"/>
            <a:ext cx="4215959" cy="1918499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3460751" cy="230297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483</TotalTime>
  <Words>1419</Words>
  <Application>Microsoft Office PowerPoint</Application>
  <PresentationFormat>Экран (4:3)</PresentationFormat>
  <Paragraphs>359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Franklin Gothic Book</vt:lpstr>
      <vt:lpstr>Franklin Gothic Medium</vt:lpstr>
      <vt:lpstr>Tunga</vt:lpstr>
      <vt:lpstr>Wingdings</vt:lpstr>
      <vt:lpstr>Углы</vt:lpstr>
      <vt:lpstr>ГТО</vt:lpstr>
      <vt:lpstr>Что такое ГТО?</vt:lpstr>
      <vt:lpstr>История ГТО</vt:lpstr>
      <vt:lpstr>Новый комплекс ГТО</vt:lpstr>
      <vt:lpstr>Знак ГТО</vt:lpstr>
      <vt:lpstr>Ступени ГТО</vt:lpstr>
      <vt:lpstr>Нормативы 2 - 4 класс:</vt:lpstr>
      <vt:lpstr>Норматив ГТО «бег на  короткие дистанции» </vt:lpstr>
      <vt:lpstr>Норматив ГТО «прыжки в длину с места»</vt:lpstr>
      <vt:lpstr>Норматив ГТО «метание мяча»</vt:lpstr>
      <vt:lpstr>Норматив ГТО «подтягивание на перекладине»</vt:lpstr>
      <vt:lpstr>Презентация PowerPoint</vt:lpstr>
      <vt:lpstr>Норматив ГТО «Наклоны вперёд»</vt:lpstr>
      <vt:lpstr>Норматив ГТО  «плавание»</vt:lpstr>
      <vt:lpstr>Норматив ГТО «подтягивание на перекладине»</vt:lpstr>
      <vt:lpstr>Норматив ГТО «лыжные гонки»</vt:lpstr>
      <vt:lpstr>Норматив ГТО «лыжные гонки»</vt:lpstr>
      <vt:lpstr>Виды испытаний и нормы</vt:lpstr>
      <vt:lpstr>Виды испытаний и нормы</vt:lpstr>
      <vt:lpstr>От значков к олимпийским медалям</vt:lpstr>
      <vt:lpstr>Презентация PowerPoint</vt:lpstr>
      <vt:lpstr>Презентация PowerPoint</vt:lpstr>
      <vt:lpstr>Источники: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ГТО</dc:title>
  <dc:creator>Ждановы</dc:creator>
  <cp:lastModifiedBy>Карина Хечоян</cp:lastModifiedBy>
  <cp:revision>76</cp:revision>
  <dcterms:created xsi:type="dcterms:W3CDTF">2012-11-25T15:21:02Z</dcterms:created>
  <dcterms:modified xsi:type="dcterms:W3CDTF">2015-08-31T17:50:07Z</dcterms:modified>
</cp:coreProperties>
</file>