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1">
            <a:extLst>
              <a:ext uri="{FF2B5EF4-FFF2-40B4-BE49-F238E27FC236}">
                <a16:creationId xmlns:a16="http://schemas.microsoft.com/office/drawing/2014/main" id="{5DA9F38E-1A87-4137-B000-5172A6C0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244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88017" y="2133600"/>
            <a:ext cx="8828616" cy="9779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altLang="zh-CN"/>
              <a:t>Образец заголовка</a:t>
            </a:r>
            <a:endParaRPr lang="zh-CN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17333" y="3141664"/>
            <a:ext cx="7095067" cy="71913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altLang="zh-CN"/>
              <a:t>Образец подзаголовка</a:t>
            </a:r>
            <a:endParaRPr 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5C74AF-9B6C-492E-8D24-E48EF3B68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39468B-07B0-477C-95DD-51AB9BD82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0204351-CFAD-4F55-BD95-FBD682847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8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46B310-5A6A-48C9-8669-8E62353F8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736512-6A3D-4C56-A811-3EA0CF923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80F6C48-F3B6-42BD-9127-BAF5D2DAE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47438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80633" y="274639"/>
            <a:ext cx="722418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8F53CE-896B-4AF6-A2C9-2AFF3CCBD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F0BEE6-7ED9-4FCF-8F10-13021FFDA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9D2B456-672B-4CBB-A5BD-29AF0BE48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6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0810D-F853-4CF8-8AB9-F62DBF76F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2FE1FA-655C-49B5-82E9-107D4D786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B831CA3-8B12-44C5-B16B-CEF7C0015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345B6F-3A61-4FD7-9FE8-C38FB3E57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2B953-DF20-432B-8E90-556AADA51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D7D2A6-FB8D-4F15-A640-444E46640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8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80634" y="1600201"/>
            <a:ext cx="4849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33117" y="1600201"/>
            <a:ext cx="4849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2853D6-CB52-49C8-BA90-616E53007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D29200-4F9A-4DBE-81B6-4EFD2039B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A439F45-577E-4194-AEBB-241355920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C5DF57-3674-4CA1-9280-E94E8905E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2D2938A-0D41-468F-849D-D5CE1EA64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5D68188-AA03-4B4F-AC0A-5116F7D8D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F9B6C-54D9-4155-AA4B-C46390B1A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1F2160-960A-4022-A667-F43F7114B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3FA190-5D38-4416-A523-BBC22B66F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AD6D65B-4263-4610-AB3F-D71EFE5FB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19C1E3F-22D3-4C91-A374-04E8686A6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B56BCBC-725D-4D77-A6D5-0417F38C8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5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870784-1309-4CB6-A949-652AB38B4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ED5E38-D94B-4E57-ADB7-F0D9B0BB3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6DE64A0-5F58-4A2E-9084-FF5272C0B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9846D-C318-4FC3-8989-2C2A69F3A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EBF561-C04C-43B1-8BFE-97E1F0372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D39E482-F231-4465-9ECC-8C9D9B025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4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">
            <a:extLst>
              <a:ext uri="{FF2B5EF4-FFF2-40B4-BE49-F238E27FC236}">
                <a16:creationId xmlns:a16="http://schemas.microsoft.com/office/drawing/2014/main" id="{29917AB3-0A0E-4F7B-86E0-6B9C5471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8741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93EAFF71-1C5B-4852-8A34-64FB3A901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80634" y="274638"/>
            <a:ext cx="99017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3ABA0D-42A2-4C28-A763-6A5229CF1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80634" y="1600201"/>
            <a:ext cx="99017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95ADF3-1CDE-43D3-B500-FE25C12956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2956F826-AFA2-43C9-B0D8-5773E1DB30A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4F986F-07B1-4EA0-9F6C-D9B9EE62E1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442158B-A6DE-4A00-9157-85E4F5C52A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761600-C3E1-4504-B0B8-DD523D92B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0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icrosoft YaHei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anose="020B0503020204020204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icrosoft YaHei" panose="020B0503020204020204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icrosoft YaHei" panose="020B0503020204020204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icrosoft YaHei" panose="020B0503020204020204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ynda2.ucoz.ru/lektory/otvetstvennost.pdf" TargetMode="External"/><Relationship Id="rId2" Type="http://schemas.openxmlformats.org/officeDocument/2006/relationships/hyperlink" Target="https://externat.foxford.ru/polezno-znat/responsibil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-science.ru/2/8/300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1DE5C-5639-423B-BF85-9D8ABB8E9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96" y="679303"/>
            <a:ext cx="9144000" cy="29688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года–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день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помощи детям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0359" y="5527964"/>
            <a:ext cx="326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err="1" smtClean="0"/>
              <a:t>Столбун</a:t>
            </a:r>
            <a:r>
              <a:rPr lang="ru-RU" dirty="0" smtClean="0"/>
              <a:t> Е.В., </a:t>
            </a:r>
          </a:p>
          <a:p>
            <a:r>
              <a:rPr lang="ru-RU" dirty="0" smtClean="0"/>
              <a:t>ШУПР МБОУ СОШ №30 </a:t>
            </a:r>
          </a:p>
          <a:p>
            <a:r>
              <a:rPr lang="ru-RU" dirty="0" smtClean="0"/>
              <a:t>с. Романовка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33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388FF3-79CE-478A-8C67-6C70A5EA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51"/>
            <a:ext cx="10515600" cy="6344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 лет добавляются права: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не более 24 часов в неделю на льготных условиях, предусмотренных трудовым законодательством РФ.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 лет добавляются права: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вступать в брак при наличии уважительных причин с разрешения органа местного самоуправления (в некоторых субъектах Федерации законом могут быть установлены порядок и условия вступления в брак с учетом особых обстоятельств до 16 лет);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не более 36 часов в неделю на льготных условиях, предусмотренных трудовым законодательством РФ;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членом кооператива;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мопедом при движении по дорогам, учиться вождению автомобиля;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признанным полностью дееспособным (получить все права 18-летнего) по решению органа опеки и попечительства (с согласия родителей) или суда (в случае работы по трудовому договору или занятия предпринимательской деятельностью с согласия родителей).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административные правонарушения в порядке, установленном законодательством РФ;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преступлений.</a:t>
            </a:r>
          </a:p>
        </p:txBody>
      </p:sp>
    </p:spTree>
    <p:extLst>
      <p:ext uri="{BB962C8B-B14F-4D97-AF65-F5344CB8AC3E}">
        <p14:creationId xmlns:p14="http://schemas.microsoft.com/office/powerpoint/2010/main" val="199727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BD66C8-17E4-4DE4-B80B-774A1799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5" y="386499"/>
            <a:ext cx="10515600" cy="57904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17 лет добавляется обязанность: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на воинский учет (пройти комиссию и получить приписное свидетельство).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становится полностью дееспособным, т.е. может иметь и приобретать своими действиями все права и обязанности, а также нести за свои действия полную ответственность.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9FD227-D492-417E-81E9-19E99CF90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05" y="3282324"/>
            <a:ext cx="3050389" cy="3189177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0516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467DDA-2234-4708-A0B2-A794B6152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2" y="772998"/>
            <a:ext cx="10505388" cy="521302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Несовершеннолетний, как и любой гражданин, имеет права и обязанности и несет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юридическую ответственность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свои поступки перед государством и другими людьми. Ответственность – это объективная обязанность отвечать за свои поступки и действия, а также за их последствия. Основная обязанность любого, в том числе несовершеннолетнего гражданина, - соблюдать законы и не совершать правонарушений, а также не нарушать прав и законных интересов других лиц. 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как черта личности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способность исполнять обязательства и следовать принятым в обществе правилам, а также осознавать последствия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влияния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мир. 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ответственным означает по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воле принимать решения, понимать необходимость действия и доводить его 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206888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6B7F61-1866-4967-860F-C7749C6D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775" y="1531553"/>
            <a:ext cx="4838534" cy="3867396"/>
          </a:xfrm>
        </p:spPr>
        <p:txBody>
          <a:bodyPr>
            <a:noAutofit/>
          </a:bodyPr>
          <a:lstStyle/>
          <a:p>
            <a:pPr marL="0" indent="457200">
              <a:lnSpc>
                <a:spcPct val="110000"/>
              </a:lnSpc>
              <a:buNone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подросткам по воспитанию ответственности: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любое задание – будь внимателен.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бросай начатое!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делай качественно!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думай о последствиях!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 инициативу!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заданий старайся быть самостоятельным.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3B63E-7963-40EC-9877-7F2A473B6A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73" y="2322405"/>
            <a:ext cx="6276120" cy="3294963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349A-DA49-40AD-9DC4-533E300A5A48}"/>
              </a:ext>
            </a:extLst>
          </p:cNvPr>
          <p:cNvSpPr txBox="1"/>
          <p:nvPr/>
        </p:nvSpPr>
        <p:spPr>
          <a:xfrm>
            <a:off x="2435257" y="331224"/>
            <a:ext cx="975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права и обязанности, существующую ответственность за их нарушение нужно знать. Ответственность же как черту Личности нужно в себе воспитывать. </a:t>
            </a:r>
          </a:p>
        </p:txBody>
      </p:sp>
    </p:spTree>
    <p:extLst>
      <p:ext uri="{BB962C8B-B14F-4D97-AF65-F5344CB8AC3E}">
        <p14:creationId xmlns:p14="http://schemas.microsoft.com/office/powerpoint/2010/main" val="3692464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6AA3F-E286-4D00-A3E4-F92FE4FE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фразы для осмысления: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AFA0D-0150-461F-8D16-063EDD59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220" y="1417638"/>
            <a:ext cx="6008802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как одежда - снять ее с себя полностью можно, но как-то перед людьми не удобно.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Сброшенный груз ответственности никогда не падает на землю, он мягко ложится на чужие плечи.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берёт ответственность на себя, слабый сваливает на другого.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24DAF-A739-4BA6-9953-D20F651CEB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022" y="1417638"/>
            <a:ext cx="5215090" cy="293348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1415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E5BD6-C2A6-4263-B207-715E4C07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Ссылки: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BC11F-F8F0-4F4E-9E5C-E95EF268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https://externat.foxford.ru/polezno-znat/responsibility</a:t>
            </a:r>
            <a:endParaRPr lang="ru-RU" dirty="0"/>
          </a:p>
          <a:p>
            <a:r>
              <a:rPr lang="en-US" dirty="0">
                <a:hlinkClick r:id="rId3"/>
              </a:rPr>
              <a:t>http://tynda2.ucoz.ru/lektory/otvetstvennost.pdf</a:t>
            </a:r>
            <a:endParaRPr lang="ru-RU" dirty="0"/>
          </a:p>
          <a:p>
            <a:r>
              <a:rPr lang="en-US" dirty="0">
                <a:hlinkClick r:id="rId4"/>
              </a:rPr>
              <a:t>https://school-science.ru/2/8/30014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5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0E0633-601B-48DA-8DF0-8A94F70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497" y="684982"/>
            <a:ext cx="5678864" cy="562155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отмечается Международный день ребенка, День защиты прав ребенка.  Дата 20 ноября выбрана не случайно. Она примечательна тем, что именно этого числа в 1959 году была принята Декларация прав ребенка. Главная цель документа "обеспечить детям счастливое детство".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5E13FC-150D-46CB-837E-66A4070360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" y="1819372"/>
            <a:ext cx="5563909" cy="3129699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0788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50F5F-468D-46F5-9AF6-8CF71CE0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Всемирного </a:t>
            </a: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ребенка: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959B0-3434-488A-A827-786D03D5B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4" y="1417638"/>
            <a:ext cx="6213049" cy="4351338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ребенка имеет свой флаг. На зеленом фоне, символизирующем гармонию, рост, плодородие и свежесть, изображен символ Земли, вокруг которого расположены стилизованные фигурки людей – желтая, красная, белая, синяя и черная. Эти человеческие яркие фигурки символизируют терпимость и разнообразие. Символ Земли, находящийся в самом центре флага, является знаковым символом нашего общего дома.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8E57EA-99DD-47E8-8165-76AFBE43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88" y="2134837"/>
            <a:ext cx="476138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2E88F-2D2B-4D45-A155-61114190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акты, которые регулируют права детей в Российской Федерации: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7B9D6-010D-4309-AF1E-D23DEE964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ребенка.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июля 1998 года № 124-ФЗ «Об основных гарантиях прав ребенка в Российской Федерации».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24.04.2008 № 48-ФЗ «Об опеке и попечительстве»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21.12.1996 № 159-ФЗ «О дополнительных гарантиях по социальной поддержке детей-сирот и детей, оставшихся без попечения родителей».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 от 29.12.2012 № 273-ФЗ «Об образовании в РФ».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7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6AD7E-9D76-4F4B-98E3-8ECB3CD1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83" y="0"/>
            <a:ext cx="11360728" cy="4180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рождения ребенок имеет следующие права и обязанности: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83576B-FE90-48C7-A12A-7BB9C5EF7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82" y="418089"/>
            <a:ext cx="11028217" cy="51187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Права: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имя;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и воспитываться в семье, насколько это возможно;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родителей и жить вместе с ними (если это не противоречит интересам ребенка);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заботу и воспитание родителями (или лицами, их заменяющими);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всестороннее развитие и уважение человеческого достоинства;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свое мнение при решении в семье любого вопроса, затрагивающего его интересы;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защиту своих прав и законных интересов родителями (лицами, их замещающими), органами опеки и попечительства, прокурором и судом;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гражданство;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на праве собственности имущество (полученное в дар или в наследство, а также приобретенное на средства ребенка);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самостоятельное обращение в орган опеки и попечительства за защитой своих прав.</a:t>
            </a:r>
          </a:p>
          <a:p>
            <a:pPr marL="0" indent="0" algn="just">
              <a:buNone/>
            </a:pP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слушаться родителей и лиц, их заменяющих, принимать их заботу и воспитание, за исключением случаев пренебрежительного, жестокого, грубого, унижающего. человеческое достоинство обращения, оскорбления;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правила поведения, установленные в воспитательных и образовательных учреждениях, дома и в общественных местах.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549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DB55B-B5C1-4502-9E31-20249CD0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291" y="0"/>
            <a:ext cx="10515600" cy="83207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 лет добавляются права и обязанности: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AA30D-38DA-4959-A386-875424DE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582697"/>
            <a:ext cx="10515600" cy="4744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 мелкие бытовые сделки;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 сделки, направленные на безвозмездное получение выгоды, не требующие нотариального удостоверения или государственной регистрации;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 сделки по распоряжению средствами, предоставленными родителями или другими людьми, с согласия родителей для определенной цели или для свободного распоряжения.</a:t>
            </a:r>
          </a:p>
          <a:p>
            <a:pPr marL="0" indent="0" algn="just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основное общее образование (9 классов);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правила внутреннего распорядка учебного заведения, учебной дисциплины.</a:t>
            </a:r>
          </a:p>
          <a:p>
            <a:pPr marL="0" indent="0" algn="just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преподавателями, администрацией учебного заведения;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общественно опасных действий, бродяжничества, уклонение от учебы, пьянства, вплоть до направления комиссией по делам несовершеннолетних в специальные учебно-воспитательные учреждения.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490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360A56-38DE-4865-AFF0-F76E814F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8" y="650450"/>
            <a:ext cx="10515600" cy="54486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8 лет добавляются права: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детском общественном объединении.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8 лет добавляются обязанности: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устав школы, правила детского общественного объединения.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 лет добавляются права: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своего мнения при решении в семье любого вопроса;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заслушанным в ходе любого судебного или административного разбирательства;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согласие на изменение своего имени и фамилии, на восстановление родителя в родительских правах, на усыновление или передачу в приемную семью.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6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590C0-87A2-4FE6-8BBF-E2D043EC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709" y="0"/>
            <a:ext cx="10515600" cy="5587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лет добавляются права и обязанности: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3B78C-8E84-4233-8C7A-41B9607E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486"/>
            <a:ext cx="11353800" cy="5590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Права: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паспорт гражданина Российской Федерации;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обращаться в суд для защиты своих прав;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требовать отмены усыновления;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согласие на изменение своего гражданства;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свободное от учебы время (например, во время каникул) с согласия одного из родителей, не более 4 часов в день с определенными трудовым законодательством РФ льготами;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заключать любые сделки с согласия родителей, лиц, их заменяющих;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распоряжаться своим заработком, стипендией, иными доходами;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осуществлять права автора произведения науки, литературы или искусства, изобретения или другого результата своей интеллектуальной деятельности;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вклады в банки и распоряжаться ими;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велосипедом при движении по дорогам, учиться вождению мотоцикла;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молодежном общественном объединении.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трудовые поручения в соответствии с условиями контракта, правилами трудового распорядка и трудовым законодательством;</a:t>
            </a:r>
          </a:p>
          <a:p>
            <a:pPr algn="just">
              <a:lnSpc>
                <a:spcPct val="10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устав школы, правила молодежного общественного объединения.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349979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1D754-A206-4F80-B12D-BA622C5F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872" y="0"/>
            <a:ext cx="10515600" cy="9546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с 14 лет: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02F57-FFE6-4D27-B8FA-5C03C331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753"/>
            <a:ext cx="10515600" cy="485721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школы за совершение правонарушений, в том числе за грубые и неоднократные нарушения устава школы;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имущественная ответственность по заключенным сделкам;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причиненного вреда;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трудовой дисциплины;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отдельные виды преступлений (убийство, умышленное причинение тяжкого и средней тяжести вреда здоровью, изнасилование, кража, грабеж, разбой, вымогательство, неправомерное завладение транспортным средством, заведомо ложное сообщение об акте терроризма, вандализм, приведение в негодность транспортных средств или путей сообщения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74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默认设计模板">
  <a:themeElements>
    <a:clrScheme name="默认设计模板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000F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E4AAAA"/>
        </a:accent5>
        <a:accent6>
          <a:srgbClr val="AA000B"/>
        </a:accent6>
        <a:hlink>
          <a:srgbClr val="3A0004"/>
        </a:hlink>
        <a:folHlink>
          <a:srgbClr val="D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C4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3A3B1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CC00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E2AA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rosa</Template>
  <TotalTime>97</TotalTime>
  <Words>1287</Words>
  <Application>Microsoft Office PowerPoint</Application>
  <PresentationFormat>Широкоэкранный</PresentationFormat>
  <Paragraphs>111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Microsoft YaHei</vt:lpstr>
      <vt:lpstr>Microsoft YaHei</vt:lpstr>
      <vt:lpstr>宋体</vt:lpstr>
      <vt:lpstr>Arial</vt:lpstr>
      <vt:lpstr>Times New Roman</vt:lpstr>
      <vt:lpstr>默认设计模板</vt:lpstr>
      <vt:lpstr>18 ноября 2022 года–  Всероссийский день  правовой помощи детям. </vt:lpstr>
      <vt:lpstr>Презентация PowerPoint</vt:lpstr>
      <vt:lpstr>Флаг Всемирного дня ребенка:</vt:lpstr>
      <vt:lpstr>Основные законодательные акты, которые регулируют права детей в Российской Федерации:</vt:lpstr>
      <vt:lpstr>С рождения ребенок имеет следующие права и обязанности:</vt:lpstr>
      <vt:lpstr>С 6 лет добавляются права и обязанности:</vt:lpstr>
      <vt:lpstr>Презентация PowerPoint</vt:lpstr>
      <vt:lpstr>С 14 лет добавляются права и обязанности:</vt:lpstr>
      <vt:lpstr>Ответственность с 14 лет: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фразы для осмысления:</vt:lpstr>
      <vt:lpstr>Ссылки: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ноября –  Всероссийский день  правовой помощи детям.</dc:title>
  <dc:creator>buh03</dc:creator>
  <cp:lastModifiedBy>Пользователь</cp:lastModifiedBy>
  <cp:revision>5</cp:revision>
  <dcterms:created xsi:type="dcterms:W3CDTF">2021-10-19T08:25:17Z</dcterms:created>
  <dcterms:modified xsi:type="dcterms:W3CDTF">2022-11-16T15:02:39Z</dcterms:modified>
</cp:coreProperties>
</file>